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48" r:id="rId1"/>
  </p:sldMasterIdLst>
  <p:notesMasterIdLst>
    <p:notesMasterId r:id="rId40"/>
  </p:notesMasterIdLst>
  <p:sldIdLst>
    <p:sldId id="288" r:id="rId2"/>
    <p:sldId id="290" r:id="rId3"/>
    <p:sldId id="289" r:id="rId4"/>
    <p:sldId id="25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94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58" r:id="rId36"/>
    <p:sldId id="291" r:id="rId37"/>
    <p:sldId id="292" r:id="rId38"/>
    <p:sldId id="293" r:id="rId39"/>
  </p:sldIdLst>
  <p:sldSz cx="9144000" cy="6858000" type="screen4x3"/>
  <p:notesSz cx="6858000" cy="9144000"/>
  <p:embeddedFontLst>
    <p:embeddedFont>
      <p:font typeface="Arial Black" pitchFamily="34" charset="0"/>
      <p:bold r:id="rId41"/>
    </p:embeddedFont>
  </p:embeddedFont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969696"/>
    <a:srgbClr val="060606"/>
    <a:srgbClr val="4D4D4D"/>
    <a:srgbClr val="3366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64" autoAdjust="0"/>
  </p:normalViewPr>
  <p:slideViewPr>
    <p:cSldViewPr>
      <p:cViewPr varScale="1">
        <p:scale>
          <a:sx n="81" d="100"/>
          <a:sy n="81" d="100"/>
        </p:scale>
        <p:origin x="-1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5" d="100"/>
          <a:sy n="35" d="100"/>
        </p:scale>
        <p:origin x="-1524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DE17153-3A7C-4597-B586-CA954C32C7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4659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02E05D-6571-4F57-8F01-7ECA2793E155}" type="slidenum">
              <a:rPr lang="en-US"/>
              <a:pPr/>
              <a:t>3</a:t>
            </a:fld>
            <a:endParaRPr lang="en-US"/>
          </a:p>
        </p:txBody>
      </p:sp>
      <p:sp>
        <p:nvSpPr>
          <p:cNvPr id="471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BDFC0B-5FC5-45DF-B2BA-0103FA713641}" type="slidenum">
              <a:rPr lang="en-US"/>
              <a:pPr/>
              <a:t>4</a:t>
            </a:fld>
            <a:endParaRPr lang="en-US"/>
          </a:p>
        </p:txBody>
      </p:sp>
      <p:sp>
        <p:nvSpPr>
          <p:cNvPr id="460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1AE43F-5FF6-4B4F-925F-9E1B751E6765}" type="slidenum">
              <a:rPr lang="en-US"/>
              <a:pPr/>
              <a:t>36</a:t>
            </a:fld>
            <a:endParaRPr lang="en-US"/>
          </a:p>
        </p:txBody>
      </p:sp>
      <p:sp>
        <p:nvSpPr>
          <p:cNvPr id="40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78F944-8451-4656-B52E-DFCA9F9D5689}" type="slidenum">
              <a:rPr lang="en-US"/>
              <a:pPr/>
              <a:t>37</a:t>
            </a:fld>
            <a:endParaRPr lang="en-US"/>
          </a:p>
        </p:txBody>
      </p:sp>
      <p:sp>
        <p:nvSpPr>
          <p:cNvPr id="43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C1DB9C-8F50-4A89-A4FB-7961B842DFAD}" type="slidenum">
              <a:rPr lang="en-US"/>
              <a:pPr/>
              <a:t>38</a:t>
            </a:fld>
            <a:endParaRPr lang="en-US"/>
          </a:p>
        </p:txBody>
      </p:sp>
      <p:sp>
        <p:nvSpPr>
          <p:cNvPr id="450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77273-3915-4B25-A00C-A7DA7C165EA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16577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B618DF-C78A-4366-92F7-5DC804BD5F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662843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76A29-887C-45EE-9717-1EE2B050FA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955828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36444-BD2D-49DE-8113-BD5501AB01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972307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BC8C21-FFF5-4775-8D2D-EECC3BB734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249476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1311A4-7F32-431E-AE56-EC8144F56F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808609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D746FE-B29D-499A-986A-BED575186B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3120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A70D8B-AFE8-4ACC-A30B-B4FDA61CA4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95671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2FB843-676F-4531-A9C6-B3025821C3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520441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EEA5F9-0222-4623-9A84-9DE1F7CCA4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454515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14966-804A-465D-8A50-8A7FE9FD66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069658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19BD097-74BA-40D8-ACF9-3B507B6FC6C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4" Type="http://schemas.openxmlformats.org/officeDocument/2006/relationships/audio" Target="../media/audio2.wav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13" Type="http://schemas.openxmlformats.org/officeDocument/2006/relationships/slide" Target="slide7.xml"/><Relationship Id="rId18" Type="http://schemas.openxmlformats.org/officeDocument/2006/relationships/slide" Target="slide13.xml"/><Relationship Id="rId26" Type="http://schemas.openxmlformats.org/officeDocument/2006/relationships/slide" Target="slide36.xml"/><Relationship Id="rId3" Type="http://schemas.openxmlformats.org/officeDocument/2006/relationships/notesSlide" Target="../notesSlides/notesSlide2.xml"/><Relationship Id="rId21" Type="http://schemas.openxmlformats.org/officeDocument/2006/relationships/slide" Target="slide9.xml"/><Relationship Id="rId7" Type="http://schemas.openxmlformats.org/officeDocument/2006/relationships/slide" Target="slide15.xml"/><Relationship Id="rId12" Type="http://schemas.openxmlformats.org/officeDocument/2006/relationships/slide" Target="slide22.xml"/><Relationship Id="rId17" Type="http://schemas.openxmlformats.org/officeDocument/2006/relationships/slide" Target="slide8.xml"/><Relationship Id="rId25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6" Type="http://schemas.openxmlformats.org/officeDocument/2006/relationships/slide" Target="slide23.xml"/><Relationship Id="rId20" Type="http://schemas.openxmlformats.org/officeDocument/2006/relationships/slide" Target="slide24.xml"/><Relationship Id="rId29" Type="http://schemas.openxmlformats.org/officeDocument/2006/relationships/image" Target="../media/image5.png"/><Relationship Id="rId1" Type="http://schemas.openxmlformats.org/officeDocument/2006/relationships/themeOverride" Target="../theme/themeOverride4.xml"/><Relationship Id="rId6" Type="http://schemas.openxmlformats.org/officeDocument/2006/relationships/slide" Target="slide10.xml"/><Relationship Id="rId11" Type="http://schemas.openxmlformats.org/officeDocument/2006/relationships/slide" Target="slide16.xml"/><Relationship Id="rId24" Type="http://schemas.openxmlformats.org/officeDocument/2006/relationships/slide" Target="slide25.xml"/><Relationship Id="rId5" Type="http://schemas.openxmlformats.org/officeDocument/2006/relationships/image" Target="../media/image2.png"/><Relationship Id="rId15" Type="http://schemas.openxmlformats.org/officeDocument/2006/relationships/slide" Target="slide17.xml"/><Relationship Id="rId23" Type="http://schemas.openxmlformats.org/officeDocument/2006/relationships/slide" Target="slide20.xml"/><Relationship Id="rId28" Type="http://schemas.openxmlformats.org/officeDocument/2006/relationships/audio" Target="../media/audio2.wav"/><Relationship Id="rId10" Type="http://schemas.openxmlformats.org/officeDocument/2006/relationships/slide" Target="slide11.xml"/><Relationship Id="rId19" Type="http://schemas.openxmlformats.org/officeDocument/2006/relationships/slide" Target="slide18.xml"/><Relationship Id="rId4" Type="http://schemas.openxmlformats.org/officeDocument/2006/relationships/image" Target="../media/image1.png"/><Relationship Id="rId9" Type="http://schemas.openxmlformats.org/officeDocument/2006/relationships/slide" Target="slide6.xml"/><Relationship Id="rId14" Type="http://schemas.openxmlformats.org/officeDocument/2006/relationships/slide" Target="slide12.xml"/><Relationship Id="rId22" Type="http://schemas.openxmlformats.org/officeDocument/2006/relationships/slide" Target="slide14.xml"/><Relationship Id="rId27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advClick="0" advTm="2000">
    <p:sndAc>
      <p:stSnd>
        <p:snd r:embed="rId3" name="jep3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FFFF"/>
                </a:solidFill>
                <a:cs typeface="Times New Roman" pitchFamily="18" charset="0"/>
              </a:rPr>
              <a:t>This is the introduction to the constitution</a:t>
            </a:r>
            <a:r>
              <a:rPr lang="en-US" sz="3600"/>
              <a:t> 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B 100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FFFF"/>
                </a:solidFill>
                <a:cs typeface="Times New Roman" pitchFamily="18" charset="0"/>
              </a:rPr>
              <a:t>the constitution divided the Nat'l gov’t into this many branches</a:t>
            </a:r>
            <a:r>
              <a:rPr lang="en-US" sz="3600"/>
              <a:t> 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B 200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FFFF"/>
                </a:solidFill>
                <a:cs typeface="Times New Roman" pitchFamily="18" charset="0"/>
              </a:rPr>
              <a:t>the constitution limits the powers of all branches through a system of…</a:t>
            </a:r>
            <a:r>
              <a:rPr lang="en-US" sz="4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B 300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FFFF"/>
                </a:solidFill>
                <a:cs typeface="Times New Roman" pitchFamily="18" charset="0"/>
              </a:rPr>
              <a:t>this is a change or addition added to the Constitution</a:t>
            </a:r>
            <a:r>
              <a:rPr lang="en-US" sz="3600"/>
              <a:t> 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B 400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FFFF"/>
                </a:solidFill>
                <a:cs typeface="Times New Roman" pitchFamily="18" charset="0"/>
              </a:rPr>
              <a:t>what percentage of congress must vote to override a veto</a:t>
            </a:r>
            <a:r>
              <a:rPr lang="en-US" sz="3600"/>
              <a:t> 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B 500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1" name="Text Box 1027"/>
          <p:cNvSpPr txBox="1">
            <a:spLocks noChangeArrowheads="1"/>
          </p:cNvSpPr>
          <p:nvPr/>
        </p:nvSpPr>
        <p:spPr bwMode="auto">
          <a:xfrm>
            <a:off x="1371600" y="2667000"/>
            <a:ext cx="6324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FFFF"/>
                </a:solidFill>
                <a:cs typeface="Times New Roman" pitchFamily="18" charset="0"/>
              </a:rPr>
              <a:t>What are the 3 levels of gov’t in the U.S.</a:t>
            </a:r>
            <a:r>
              <a:rPr lang="en-US" sz="3600"/>
              <a:t> </a:t>
            </a:r>
          </a:p>
        </p:txBody>
      </p:sp>
      <p:sp>
        <p:nvSpPr>
          <p:cNvPr id="17412" name="Text Box 1028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 100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FFFF"/>
                </a:solidFill>
                <a:cs typeface="Times New Roman" pitchFamily="18" charset="0"/>
              </a:rPr>
              <a:t>What are the 3 purposes of gov’t</a:t>
            </a:r>
            <a:r>
              <a:rPr lang="en-US" sz="4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 200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FFFF"/>
                </a:solidFill>
                <a:cs typeface="Times New Roman" pitchFamily="18" charset="0"/>
              </a:rPr>
              <a:t>How is it determined how many representatives to the House of rep. that are state gets</a:t>
            </a:r>
            <a:r>
              <a:rPr lang="en-US" sz="4000">
                <a:solidFill>
                  <a:schemeClr val="bg1"/>
                </a:solidFill>
              </a:rPr>
              <a:t> ?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 300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371600" y="1752600"/>
            <a:ext cx="6324600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600">
                <a:solidFill>
                  <a:schemeClr val="bg1"/>
                </a:solidFill>
                <a:latin typeface="Arial Black" pitchFamily="34" charset="0"/>
              </a:rPr>
              <a:t>DAILY DOUBLE</a:t>
            </a:r>
            <a:endParaRPr lang="en-US" sz="3600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 400</a:t>
            </a:r>
            <a:endParaRPr lang="en-US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371600" y="1752600"/>
            <a:ext cx="6324600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600">
                <a:solidFill>
                  <a:schemeClr val="bg1"/>
                </a:solidFill>
                <a:latin typeface="Arial Black" pitchFamily="34" charset="0"/>
              </a:rPr>
              <a:t>DAILY DOUBLE</a:t>
            </a:r>
            <a:endParaRPr lang="en-US" sz="3600"/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371600" y="2819400"/>
            <a:ext cx="63246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>
                <a:solidFill>
                  <a:schemeClr val="bg1"/>
                </a:solidFill>
              </a:rPr>
              <a:t>Place A Wager</a:t>
            </a:r>
            <a:endParaRPr lang="en-US" sz="360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utoUpdateAnimBg="0"/>
      <p:bldP spid="20486" grpId="0" autoUpdateAnimBg="0"/>
      <p:bldP spid="20487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i="1">
                <a:solidFill>
                  <a:srgbClr val="FFFFFF"/>
                </a:solidFill>
                <a:cs typeface="Times New Roman" pitchFamily="18" charset="0"/>
              </a:rPr>
              <a:t>How many senators currently represent the state of Texas</a:t>
            </a:r>
            <a:r>
              <a:rPr lang="en-US" sz="4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 400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n-US" sz="8000">
                <a:solidFill>
                  <a:schemeClr val="tx1"/>
                </a:solidFill>
                <a:latin typeface="Arial Black" pitchFamily="34" charset="0"/>
              </a:rPr>
              <a:t>THIS</a:t>
            </a:r>
            <a:r>
              <a:rPr lang="en-US"/>
              <a:t> 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685800" y="2438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8000">
                <a:latin typeface="Arial Black" pitchFamily="34" charset="0"/>
              </a:rPr>
              <a:t>IS</a:t>
            </a:r>
            <a:r>
              <a:rPr lang="en-US" sz="440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8917" name="WordArt 5"/>
          <p:cNvSpPr>
            <a:spLocks noChangeArrowheads="1" noChangeShapeType="1" noTextEdit="1"/>
          </p:cNvSpPr>
          <p:nvPr/>
        </p:nvSpPr>
        <p:spPr bwMode="auto">
          <a:xfrm>
            <a:off x="990600" y="3962400"/>
            <a:ext cx="7391400" cy="19621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"/>
              <a:lightRig rig="legacyNormal3" dir="b"/>
            </a:scene3d>
            <a:sp3d extrusionH="887400" prstMaterial="legacyMetal">
              <a:extrusionClr>
                <a:srgbClr val="FFFFFF"/>
              </a:extrusionClr>
            </a:sp3d>
          </a:bodyPr>
          <a:lstStyle/>
          <a:p>
            <a:r>
              <a:rPr lang="en-US" sz="9600" kern="10" spc="-48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EAEAEA"/>
                    </a:gs>
                    <a:gs pos="17999">
                      <a:srgbClr val="777777"/>
                    </a:gs>
                    <a:gs pos="31000">
                      <a:srgbClr val="292929"/>
                    </a:gs>
                    <a:gs pos="33000">
                      <a:srgbClr val="B2B2B2"/>
                    </a:gs>
                    <a:gs pos="37000">
                      <a:srgbClr val="FFFFFF"/>
                    </a:gs>
                    <a:gs pos="78999">
                      <a:srgbClr val="5F5F5F"/>
                    </a:gs>
                    <a:gs pos="87000">
                      <a:srgbClr val="5F5F5F"/>
                    </a:gs>
                    <a:gs pos="100000">
                      <a:srgbClr val="CBCBCB"/>
                    </a:gs>
                  </a:gsLst>
                  <a:lin ang="18900000" scaled="1"/>
                </a:gradFill>
                <a:latin typeface="Arial Black"/>
              </a:rPr>
              <a:t>JEOPARDY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utoUpdateAnimBg="0"/>
      <p:bldP spid="38915" grpId="0" autoUpdateAnimBg="0"/>
      <p:bldP spid="389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FFFF"/>
                </a:solidFill>
                <a:cs typeface="Times New Roman" pitchFamily="18" charset="0"/>
              </a:rPr>
              <a:t>        Who in the gov’t has the power to declare war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8213725" y="6397625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 500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213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FFFF"/>
                </a:solidFill>
                <a:cs typeface="Times New Roman" pitchFamily="18" charset="0"/>
              </a:rPr>
              <a:t>Name one way someone can become an American citizen</a:t>
            </a:r>
            <a:endParaRPr lang="en-US" sz="4000">
              <a:solidFill>
                <a:schemeClr val="bg1"/>
              </a:solidFill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3600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D 100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FFFF"/>
                </a:solidFill>
                <a:cs typeface="Times New Roman" pitchFamily="18" charset="0"/>
              </a:rPr>
              <a:t>What is the process of becoming a US citizen called</a:t>
            </a:r>
            <a:r>
              <a:rPr lang="en-US" sz="3600"/>
              <a:t> 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D 200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FFFF"/>
                </a:solidFill>
                <a:cs typeface="Times New Roman" pitchFamily="18" charset="0"/>
              </a:rPr>
              <a:t>What is the difference between a duty and responsibility of a US citizen</a:t>
            </a:r>
            <a:r>
              <a:rPr lang="en-US" sz="3600"/>
              <a:t> 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D 300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FFFF"/>
                </a:solidFill>
                <a:cs typeface="Times New Roman" pitchFamily="18" charset="0"/>
              </a:rPr>
              <a:t>Name a duty of a US citizen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D 400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FFFF"/>
                </a:solidFill>
                <a:cs typeface="Times New Roman" pitchFamily="18" charset="0"/>
              </a:rPr>
              <a:t>Name a responsibility of a US citizen</a:t>
            </a:r>
            <a:r>
              <a:rPr lang="en-US" sz="4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D 500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FFFF"/>
                </a:solidFill>
              </a:rPr>
              <a:t>This person is the head of the Executive branch</a:t>
            </a:r>
            <a:r>
              <a:rPr lang="en-US" sz="4000"/>
              <a:t> 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8223250" y="6397625"/>
            <a:ext cx="903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E 100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FFFF"/>
                </a:solidFill>
              </a:rPr>
              <a:t>This branch is responsible for making laws</a:t>
            </a:r>
            <a:r>
              <a:rPr lang="en-US" sz="4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8223250" y="6397625"/>
            <a:ext cx="903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E 200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FFFF"/>
                </a:solidFill>
              </a:rPr>
              <a:t>This branch is responsible for enforcing laws</a:t>
            </a:r>
            <a:r>
              <a:rPr lang="en-US" sz="4000"/>
              <a:t> 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8223250" y="6397625"/>
            <a:ext cx="903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E 300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FFFF"/>
                </a:solidFill>
              </a:rPr>
              <a:t>This group is the highest level of the Judicial branch</a:t>
            </a:r>
            <a:r>
              <a:rPr lang="en-US" sz="4000"/>
              <a:t> </a:t>
            </a:r>
          </a:p>
          <a:p>
            <a:pPr>
              <a:spcBef>
                <a:spcPct val="50000"/>
              </a:spcBef>
            </a:pPr>
            <a:endParaRPr lang="en-US" sz="4000">
              <a:solidFill>
                <a:schemeClr val="bg1"/>
              </a:solidFill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8223250" y="6397625"/>
            <a:ext cx="903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E 400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838200"/>
            <a:ext cx="4038600" cy="1143000"/>
          </a:xfrm>
        </p:spPr>
        <p:txBody>
          <a:bodyPr/>
          <a:lstStyle/>
          <a:p>
            <a:pPr algn="l"/>
            <a:r>
              <a:rPr lang="en-US" sz="8000">
                <a:solidFill>
                  <a:schemeClr val="tx1"/>
                </a:solidFill>
                <a:latin typeface="Arial Black" pitchFamily="34" charset="0"/>
              </a:rPr>
              <a:t> With</a:t>
            </a:r>
            <a:r>
              <a:rPr lang="en-US" sz="8000">
                <a:solidFill>
                  <a:schemeClr val="tx1"/>
                </a:solidFill>
              </a:rPr>
              <a:t>     </a:t>
            </a:r>
            <a:endParaRPr lang="en-US"/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685800" y="2438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8000">
                <a:latin typeface="Arial Black" pitchFamily="34" charset="0"/>
              </a:rPr>
              <a:t>Host...</a:t>
            </a:r>
            <a:r>
              <a:rPr lang="en-US" sz="440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4343400" y="838200"/>
            <a:ext cx="4191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/>
            <a:r>
              <a:rPr lang="en-US" sz="8000">
                <a:latin typeface="Arial Black" pitchFamily="34" charset="0"/>
              </a:rPr>
              <a:t>Your</a:t>
            </a:r>
            <a:r>
              <a:rPr lang="en-US" sz="8000"/>
              <a:t>     </a:t>
            </a:r>
            <a:endParaRPr lang="en-US" sz="4400">
              <a:solidFill>
                <a:schemeClr val="tx2"/>
              </a:solidFill>
            </a:endParaRPr>
          </a:p>
        </p:txBody>
      </p:sp>
      <p:sp>
        <p:nvSpPr>
          <p:cNvPr id="37898" name="WordArt 10"/>
          <p:cNvSpPr>
            <a:spLocks noChangeArrowheads="1" noChangeShapeType="1" noTextEdit="1"/>
          </p:cNvSpPr>
          <p:nvPr/>
        </p:nvSpPr>
        <p:spPr bwMode="auto">
          <a:xfrm>
            <a:off x="990600" y="4191000"/>
            <a:ext cx="7286625" cy="1828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"/>
              <a:lightRig rig="legacyNormal3" dir="b"/>
            </a:scene3d>
            <a:sp3d extrusionH="887400" prstMaterial="legacyMetal">
              <a:extrusionClr>
                <a:srgbClr val="FFFFFF"/>
              </a:extrusionClr>
            </a:sp3d>
          </a:bodyPr>
          <a:lstStyle/>
          <a:p>
            <a:r>
              <a:rPr lang="en-US" sz="8000" kern="10" spc="-40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EAEAEA"/>
                    </a:gs>
                    <a:gs pos="17999">
                      <a:srgbClr val="777777"/>
                    </a:gs>
                    <a:gs pos="31000">
                      <a:srgbClr val="292929"/>
                    </a:gs>
                    <a:gs pos="33000">
                      <a:srgbClr val="B2B2B2"/>
                    </a:gs>
                    <a:gs pos="37000">
                      <a:srgbClr val="FFFFFF"/>
                    </a:gs>
                    <a:gs pos="78999">
                      <a:srgbClr val="5F5F5F"/>
                    </a:gs>
                    <a:gs pos="87000">
                      <a:srgbClr val="5F5F5F"/>
                    </a:gs>
                    <a:gs pos="100000">
                      <a:srgbClr val="CBCBCB"/>
                    </a:gs>
                  </a:gsLst>
                  <a:lin ang="18900000" scaled="1"/>
                </a:gradFill>
                <a:latin typeface="Arial Black"/>
              </a:rPr>
              <a:t>Mr. McGinnis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14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utoUpdateAnimBg="0"/>
      <p:bldP spid="37891" grpId="0" autoUpdateAnimBg="0"/>
      <p:bldP spid="37894" grpId="0" autoUpdateAnimBg="0"/>
      <p:bldP spid="3789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FFFF"/>
                </a:solidFill>
              </a:rPr>
              <a:t>Which branch is the most powerful</a:t>
            </a:r>
            <a:r>
              <a:rPr lang="en-US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8223250" y="6397625"/>
            <a:ext cx="903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E 500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FFFF"/>
                </a:solidFill>
              </a:rPr>
              <a:t>According to the Supremacy clause, what is the supreme law of the land</a:t>
            </a:r>
            <a:r>
              <a:rPr lang="en-US" sz="4000">
                <a:solidFill>
                  <a:schemeClr val="bg1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endParaRPr lang="en-US" sz="4000"/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8231188" y="6397625"/>
            <a:ext cx="8874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F 100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47800" y="2667000"/>
            <a:ext cx="63246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FFFF"/>
                </a:solidFill>
              </a:rPr>
              <a:t>this concept means that people have the right to rule themselves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8231188" y="6397625"/>
            <a:ext cx="8874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F 200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FFFF"/>
                </a:solidFill>
              </a:rPr>
              <a:t>Under the Constitution, the power of the government is ____.</a:t>
            </a:r>
            <a:r>
              <a:rPr lang="en-US"/>
              <a:t> </a:t>
            </a:r>
          </a:p>
          <a:p>
            <a:pPr>
              <a:spcBef>
                <a:spcPct val="50000"/>
              </a:spcBef>
            </a:pPr>
            <a:endParaRPr lang="en-US" sz="4000">
              <a:solidFill>
                <a:schemeClr val="bg1"/>
              </a:solidFill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8231188" y="6397625"/>
            <a:ext cx="8874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F 300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i="1">
                <a:solidFill>
                  <a:srgbClr val="FFFFFF"/>
                </a:solidFill>
              </a:rPr>
              <a:t>what is Federalism</a:t>
            </a:r>
            <a:r>
              <a:rPr lang="en-US" sz="4000">
                <a:solidFill>
                  <a:schemeClr val="bg1"/>
                </a:solidFill>
              </a:rPr>
              <a:t> ?</a:t>
            </a:r>
          </a:p>
          <a:p>
            <a:pPr>
              <a:spcBef>
                <a:spcPct val="50000"/>
              </a:spcBef>
            </a:pPr>
            <a:endParaRPr lang="en-US" sz="4000">
              <a:solidFill>
                <a:schemeClr val="bg1"/>
              </a:solidFill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8231188" y="6397625"/>
            <a:ext cx="8874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F 400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371600" y="2514600"/>
            <a:ext cx="63246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FFFF"/>
                </a:solidFill>
              </a:rPr>
              <a:t>What do we call  powers that are for the national gov’t alone</a:t>
            </a:r>
            <a:endParaRPr lang="en-US" sz="4000">
              <a:solidFill>
                <a:schemeClr val="bg1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8231188" y="6397625"/>
            <a:ext cx="8874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F 500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371600" y="1981200"/>
            <a:ext cx="71628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The Final Jeopardy Category is:</a:t>
            </a:r>
          </a:p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Plan of Government</a:t>
            </a:r>
          </a:p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Please record your wager.</a:t>
            </a:r>
            <a:endParaRPr lang="en-US" sz="3600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822950" y="6397625"/>
            <a:ext cx="3143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Click on screen to begin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219200" y="2438400"/>
            <a:ext cx="716280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FFFF"/>
                </a:solidFill>
                <a:cs typeface="Times New Roman" pitchFamily="18" charset="0"/>
              </a:rPr>
              <a:t>What was the compromise that combined the Virginia and New Jersey plans at the Constitutional Convention?</a:t>
            </a:r>
            <a:r>
              <a:rPr lang="en-US" sz="3600"/>
              <a:t> 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5638800" y="6397625"/>
            <a:ext cx="3514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Click on screen to continue</a:t>
            </a:r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eopard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143000" y="2667000"/>
            <a:ext cx="7162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bg1"/>
                </a:solidFill>
              </a:rPr>
              <a:t>Thank You for Playing Jeopardy!</a:t>
            </a:r>
            <a:endParaRPr lang="en-US" sz="3600"/>
          </a:p>
        </p:txBody>
      </p:sp>
    </p:spTree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335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271463" y="21621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" action="ppaction://hlinkshowjump?jump=nextslide"/>
              </a:rPr>
              <a:t>100</a:t>
            </a:r>
            <a:endParaRPr lang="en-US"/>
          </a:p>
        </p:txBody>
      </p:sp>
      <p:pic>
        <p:nvPicPr>
          <p:cNvPr id="2147" name="Picture 99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25431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48" name="Picture 100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19335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49" name="Text Box 101"/>
          <p:cNvSpPr txBox="1">
            <a:spLocks noChangeArrowheads="1"/>
          </p:cNvSpPr>
          <p:nvPr/>
        </p:nvSpPr>
        <p:spPr bwMode="auto">
          <a:xfrm>
            <a:off x="1766888" y="21621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6" action="ppaction://hlinksldjump"/>
              </a:rPr>
              <a:t>100</a:t>
            </a:r>
            <a:endParaRPr lang="en-US"/>
          </a:p>
        </p:txBody>
      </p:sp>
      <p:pic>
        <p:nvPicPr>
          <p:cNvPr id="2150" name="Picture 102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25431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" name="Picture 103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19335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2" name="Text Box 104"/>
          <p:cNvSpPr txBox="1">
            <a:spLocks noChangeArrowheads="1"/>
          </p:cNvSpPr>
          <p:nvPr/>
        </p:nvSpPr>
        <p:spPr bwMode="auto">
          <a:xfrm>
            <a:off x="3290888" y="21621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7" action="ppaction://hlinksldjump"/>
              </a:rPr>
              <a:t>100</a:t>
            </a:r>
            <a:endParaRPr lang="en-US"/>
          </a:p>
        </p:txBody>
      </p:sp>
      <p:pic>
        <p:nvPicPr>
          <p:cNvPr id="2153" name="Picture 105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0" y="25431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4" name="Picture 106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825" y="19335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5" name="Text Box 107"/>
          <p:cNvSpPr txBox="1">
            <a:spLocks noChangeArrowheads="1"/>
          </p:cNvSpPr>
          <p:nvPr/>
        </p:nvSpPr>
        <p:spPr bwMode="auto">
          <a:xfrm>
            <a:off x="4814888" y="21621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8" action="ppaction://hlinksldjump"/>
              </a:rPr>
              <a:t>100</a:t>
            </a:r>
            <a:endParaRPr lang="en-US"/>
          </a:p>
        </p:txBody>
      </p:sp>
      <p:pic>
        <p:nvPicPr>
          <p:cNvPr id="2156" name="Picture 108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150" y="25431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7" name="Picture 109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905000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9" name="Picture 111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150" y="25431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60" name="Picture 112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19335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62" name="Picture 114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150" y="25431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63" name="Picture 115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9241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64" name="Text Box 116"/>
          <p:cNvSpPr txBox="1">
            <a:spLocks noChangeArrowheads="1"/>
          </p:cNvSpPr>
          <p:nvPr/>
        </p:nvSpPr>
        <p:spPr bwMode="auto">
          <a:xfrm>
            <a:off x="271463" y="31527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9" action="ppaction://hlinksldjump"/>
              </a:rPr>
              <a:t>200</a:t>
            </a:r>
            <a:endParaRPr lang="en-US"/>
          </a:p>
        </p:txBody>
      </p:sp>
      <p:pic>
        <p:nvPicPr>
          <p:cNvPr id="2165" name="Picture 117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35337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66" name="Picture 118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29241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67" name="Text Box 119"/>
          <p:cNvSpPr txBox="1">
            <a:spLocks noChangeArrowheads="1"/>
          </p:cNvSpPr>
          <p:nvPr/>
        </p:nvSpPr>
        <p:spPr bwMode="auto">
          <a:xfrm>
            <a:off x="1766888" y="31527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0" action="ppaction://hlinksldjump"/>
              </a:rPr>
              <a:t>200</a:t>
            </a:r>
            <a:endParaRPr lang="en-US"/>
          </a:p>
        </p:txBody>
      </p:sp>
      <p:pic>
        <p:nvPicPr>
          <p:cNvPr id="2168" name="Picture 120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35337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69" name="Picture 121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29241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70" name="Text Box 122"/>
          <p:cNvSpPr txBox="1">
            <a:spLocks noChangeArrowheads="1"/>
          </p:cNvSpPr>
          <p:nvPr/>
        </p:nvSpPr>
        <p:spPr bwMode="auto">
          <a:xfrm>
            <a:off x="3290888" y="31527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1" action="ppaction://hlinksldjump"/>
              </a:rPr>
              <a:t>200</a:t>
            </a:r>
            <a:endParaRPr lang="en-US"/>
          </a:p>
        </p:txBody>
      </p:sp>
      <p:pic>
        <p:nvPicPr>
          <p:cNvPr id="2171" name="Picture 123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0" y="35337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72" name="Picture 124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825" y="29241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73" name="Text Box 125"/>
          <p:cNvSpPr txBox="1">
            <a:spLocks noChangeArrowheads="1"/>
          </p:cNvSpPr>
          <p:nvPr/>
        </p:nvSpPr>
        <p:spPr bwMode="auto">
          <a:xfrm>
            <a:off x="4814888" y="31527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2" action="ppaction://hlinksldjump"/>
              </a:rPr>
              <a:t>200</a:t>
            </a:r>
            <a:endParaRPr lang="en-US"/>
          </a:p>
        </p:txBody>
      </p:sp>
      <p:pic>
        <p:nvPicPr>
          <p:cNvPr id="2174" name="Picture 126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150" y="35337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75" name="Picture 127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25" y="29241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77" name="Picture 129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150" y="35337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78" name="Picture 130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29241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80" name="Picture 132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150" y="35337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81" name="Picture 133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9147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82" name="Text Box 134"/>
          <p:cNvSpPr txBox="1">
            <a:spLocks noChangeArrowheads="1"/>
          </p:cNvSpPr>
          <p:nvPr/>
        </p:nvSpPr>
        <p:spPr bwMode="auto">
          <a:xfrm>
            <a:off x="271463" y="41433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3" action="ppaction://hlinksldjump"/>
              </a:rPr>
              <a:t>300</a:t>
            </a:r>
            <a:endParaRPr lang="en-US"/>
          </a:p>
        </p:txBody>
      </p:sp>
      <p:pic>
        <p:nvPicPr>
          <p:cNvPr id="2183" name="Picture 135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45243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84" name="Picture 136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39147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85" name="Text Box 137"/>
          <p:cNvSpPr txBox="1">
            <a:spLocks noChangeArrowheads="1"/>
          </p:cNvSpPr>
          <p:nvPr/>
        </p:nvSpPr>
        <p:spPr bwMode="auto">
          <a:xfrm>
            <a:off x="1766888" y="41433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4" action="ppaction://hlinksldjump"/>
              </a:rPr>
              <a:t>300</a:t>
            </a:r>
            <a:endParaRPr lang="en-US"/>
          </a:p>
        </p:txBody>
      </p:sp>
      <p:pic>
        <p:nvPicPr>
          <p:cNvPr id="2186" name="Picture 138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45243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87" name="Picture 139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39147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88" name="Text Box 140"/>
          <p:cNvSpPr txBox="1">
            <a:spLocks noChangeArrowheads="1"/>
          </p:cNvSpPr>
          <p:nvPr/>
        </p:nvSpPr>
        <p:spPr bwMode="auto">
          <a:xfrm>
            <a:off x="3290888" y="41433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5" action="ppaction://hlinksldjump"/>
              </a:rPr>
              <a:t>300</a:t>
            </a:r>
            <a:endParaRPr lang="en-US"/>
          </a:p>
        </p:txBody>
      </p:sp>
      <p:pic>
        <p:nvPicPr>
          <p:cNvPr id="2189" name="Picture 141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0" y="45243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90" name="Picture 142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825" y="39147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91" name="Text Box 143"/>
          <p:cNvSpPr txBox="1">
            <a:spLocks noChangeArrowheads="1"/>
          </p:cNvSpPr>
          <p:nvPr/>
        </p:nvSpPr>
        <p:spPr bwMode="auto">
          <a:xfrm>
            <a:off x="4814888" y="41433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6" action="ppaction://hlinksldjump"/>
              </a:rPr>
              <a:t>300</a:t>
            </a:r>
            <a:endParaRPr lang="en-US"/>
          </a:p>
        </p:txBody>
      </p:sp>
      <p:pic>
        <p:nvPicPr>
          <p:cNvPr id="2192" name="Picture 144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150" y="45243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93" name="Picture 145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25" y="39147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95" name="Picture 147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150" y="45243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96" name="Picture 148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39147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98" name="Picture 150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150" y="45243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99" name="Picture 151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9053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00" name="Text Box 152"/>
          <p:cNvSpPr txBox="1">
            <a:spLocks noChangeArrowheads="1"/>
          </p:cNvSpPr>
          <p:nvPr/>
        </p:nvSpPr>
        <p:spPr bwMode="auto">
          <a:xfrm>
            <a:off x="271463" y="51339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7" action="ppaction://hlinksldjump"/>
              </a:rPr>
              <a:t>400</a:t>
            </a:r>
            <a:endParaRPr lang="en-US"/>
          </a:p>
        </p:txBody>
      </p:sp>
      <p:pic>
        <p:nvPicPr>
          <p:cNvPr id="2201" name="Picture 153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55149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02" name="Picture 154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49053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03" name="Text Box 155"/>
          <p:cNvSpPr txBox="1">
            <a:spLocks noChangeArrowheads="1"/>
          </p:cNvSpPr>
          <p:nvPr/>
        </p:nvSpPr>
        <p:spPr bwMode="auto">
          <a:xfrm>
            <a:off x="1766888" y="51339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8" action="ppaction://hlinksldjump"/>
              </a:rPr>
              <a:t>400</a:t>
            </a:r>
            <a:endParaRPr lang="en-US"/>
          </a:p>
        </p:txBody>
      </p:sp>
      <p:pic>
        <p:nvPicPr>
          <p:cNvPr id="2204" name="Picture 156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55149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05" name="Picture 157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49053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06" name="Text Box 158"/>
          <p:cNvSpPr txBox="1">
            <a:spLocks noChangeArrowheads="1"/>
          </p:cNvSpPr>
          <p:nvPr/>
        </p:nvSpPr>
        <p:spPr bwMode="auto">
          <a:xfrm>
            <a:off x="3290888" y="51339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19" action="ppaction://hlinksldjump"/>
              </a:rPr>
              <a:t>400</a:t>
            </a:r>
            <a:endParaRPr lang="en-US"/>
          </a:p>
        </p:txBody>
      </p:sp>
      <p:pic>
        <p:nvPicPr>
          <p:cNvPr id="2207" name="Picture 159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0" y="55149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08" name="Picture 160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825" y="49053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09" name="Text Box 161"/>
          <p:cNvSpPr txBox="1">
            <a:spLocks noChangeArrowheads="1"/>
          </p:cNvSpPr>
          <p:nvPr/>
        </p:nvSpPr>
        <p:spPr bwMode="auto">
          <a:xfrm>
            <a:off x="4814888" y="51339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0" action="ppaction://hlinksldjump"/>
              </a:rPr>
              <a:t>400</a:t>
            </a:r>
            <a:endParaRPr lang="en-US"/>
          </a:p>
        </p:txBody>
      </p:sp>
      <p:pic>
        <p:nvPicPr>
          <p:cNvPr id="2210" name="Picture 162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150" y="55149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11" name="Picture 163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25" y="49053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13" name="Picture 165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150" y="55149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14" name="Picture 166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49053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16" name="Picture 168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150" y="55149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17" name="Picture 169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8959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18" name="Text Box 170"/>
          <p:cNvSpPr txBox="1">
            <a:spLocks noChangeArrowheads="1"/>
          </p:cNvSpPr>
          <p:nvPr/>
        </p:nvSpPr>
        <p:spPr bwMode="auto">
          <a:xfrm>
            <a:off x="304800" y="6124575"/>
            <a:ext cx="10588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1" action="ppaction://hlinksldjump"/>
              </a:rPr>
              <a:t>500</a:t>
            </a:r>
            <a:endParaRPr lang="en-US"/>
          </a:p>
        </p:txBody>
      </p:sp>
      <p:pic>
        <p:nvPicPr>
          <p:cNvPr id="2219" name="Picture 171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65055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20" name="Picture 172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58959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21" name="Text Box 173"/>
          <p:cNvSpPr txBox="1">
            <a:spLocks noChangeArrowheads="1"/>
          </p:cNvSpPr>
          <p:nvPr/>
        </p:nvSpPr>
        <p:spPr bwMode="auto">
          <a:xfrm>
            <a:off x="1766888" y="61245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2" action="ppaction://hlinksldjump"/>
              </a:rPr>
              <a:t>500</a:t>
            </a:r>
            <a:endParaRPr lang="en-US"/>
          </a:p>
        </p:txBody>
      </p:sp>
      <p:pic>
        <p:nvPicPr>
          <p:cNvPr id="2222" name="Picture 174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65055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23" name="Picture 175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58959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24" name="Text Box 176"/>
          <p:cNvSpPr txBox="1">
            <a:spLocks noChangeArrowheads="1"/>
          </p:cNvSpPr>
          <p:nvPr/>
        </p:nvSpPr>
        <p:spPr bwMode="auto">
          <a:xfrm>
            <a:off x="3290888" y="61245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3" action="ppaction://hlinksldjump"/>
              </a:rPr>
              <a:t>500</a:t>
            </a:r>
            <a:endParaRPr lang="en-US"/>
          </a:p>
        </p:txBody>
      </p:sp>
      <p:pic>
        <p:nvPicPr>
          <p:cNvPr id="2225" name="Picture 177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0" y="65055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26" name="Picture 178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825" y="58959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27" name="Text Box 179"/>
          <p:cNvSpPr txBox="1">
            <a:spLocks noChangeArrowheads="1"/>
          </p:cNvSpPr>
          <p:nvPr/>
        </p:nvSpPr>
        <p:spPr bwMode="auto">
          <a:xfrm>
            <a:off x="4814888" y="6124575"/>
            <a:ext cx="1058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Arial Black" pitchFamily="34" charset="0"/>
                <a:hlinkClick r:id="rId24" action="ppaction://hlinksldjump"/>
              </a:rPr>
              <a:t>500</a:t>
            </a:r>
            <a:endParaRPr lang="en-US"/>
          </a:p>
        </p:txBody>
      </p:sp>
      <p:pic>
        <p:nvPicPr>
          <p:cNvPr id="2228" name="Picture 180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150" y="65055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29" name="Picture 181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25" y="58959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31" name="Picture 183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150" y="65055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32" name="Picture 184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5895975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34" name="Picture 186" descr="bl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150" y="6505575"/>
            <a:ext cx="10287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35" name="Picture 187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0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38" name="Picture 190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914400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41" name="Picture 193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914400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44" name="Picture 196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825" y="914400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47" name="Picture 199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25" y="914400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0" name="Picture 202" descr="screen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914400"/>
            <a:ext cx="1323975" cy="10382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" name="Text Box 205"/>
          <p:cNvSpPr txBox="1">
            <a:spLocks noChangeArrowheads="1"/>
          </p:cNvSpPr>
          <p:nvPr/>
        </p:nvSpPr>
        <p:spPr bwMode="auto">
          <a:xfrm>
            <a:off x="0" y="1066800"/>
            <a:ext cx="1752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Arial Black" pitchFamily="34" charset="0"/>
              </a:rPr>
              <a:t>Constitutional Convention</a:t>
            </a:r>
          </a:p>
        </p:txBody>
      </p:sp>
      <p:sp>
        <p:nvSpPr>
          <p:cNvPr id="2254" name="Text Box 206"/>
          <p:cNvSpPr txBox="1">
            <a:spLocks noChangeArrowheads="1"/>
          </p:cNvSpPr>
          <p:nvPr/>
        </p:nvSpPr>
        <p:spPr bwMode="auto">
          <a:xfrm>
            <a:off x="1600200" y="1143000"/>
            <a:ext cx="16002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Arial Black" pitchFamily="34" charset="0"/>
              </a:rPr>
              <a:t>The Constitution</a:t>
            </a:r>
          </a:p>
        </p:txBody>
      </p:sp>
      <p:sp>
        <p:nvSpPr>
          <p:cNvPr id="2255" name="Text Box 207"/>
          <p:cNvSpPr txBox="1">
            <a:spLocks noChangeArrowheads="1"/>
          </p:cNvSpPr>
          <p:nvPr/>
        </p:nvSpPr>
        <p:spPr bwMode="auto">
          <a:xfrm>
            <a:off x="3124200" y="1219200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Arial Black" pitchFamily="34" charset="0"/>
              </a:rPr>
              <a:t>Wild Card</a:t>
            </a:r>
          </a:p>
        </p:txBody>
      </p:sp>
      <p:sp>
        <p:nvSpPr>
          <p:cNvPr id="2256" name="Text Box 208"/>
          <p:cNvSpPr txBox="1">
            <a:spLocks noChangeArrowheads="1"/>
          </p:cNvSpPr>
          <p:nvPr/>
        </p:nvSpPr>
        <p:spPr bwMode="auto">
          <a:xfrm>
            <a:off x="4648200" y="1219200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Arial Black" pitchFamily="34" charset="0"/>
              </a:rPr>
              <a:t>Citizenship</a:t>
            </a:r>
          </a:p>
        </p:txBody>
      </p:sp>
      <p:pic>
        <p:nvPicPr>
          <p:cNvPr id="2261" name="Picture 213" descr="jeplogo2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3" y="0"/>
            <a:ext cx="6402387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63" name="Picture 215" descr="finaljep">
            <a:hlinkClick r:id="rId26" action="ppaction://hlinksldjump"/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228600"/>
            <a:ext cx="962025" cy="57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65" name="Picture 217" descr="applause">
            <a:hlinkClick r:id="" action="ppaction://noaction">
              <a:snd r:embed="rId28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88925"/>
            <a:ext cx="914400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FFFF"/>
                </a:solidFill>
                <a:cs typeface="Times New Roman" pitchFamily="18" charset="0"/>
              </a:rPr>
              <a:t>The convention was held in this city</a:t>
            </a:r>
            <a:r>
              <a:rPr lang="en-US" sz="3600"/>
              <a:t> 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8205788" y="6400800"/>
            <a:ext cx="938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A 100</a:t>
            </a:r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FFFF"/>
                </a:solidFill>
                <a:cs typeface="Times New Roman" pitchFamily="18" charset="0"/>
              </a:rPr>
              <a:t>What was the purpose of the 3/5 compromise</a:t>
            </a:r>
            <a:r>
              <a:rPr lang="en-US" sz="4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A 200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FFFF"/>
                </a:solidFill>
                <a:cs typeface="Times New Roman" pitchFamily="18" charset="0"/>
              </a:rPr>
              <a:t>The big states laid out this plan for gov’t</a:t>
            </a:r>
            <a:r>
              <a:rPr lang="en-US" sz="40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A 300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FFFF"/>
                </a:solidFill>
                <a:cs typeface="Times New Roman" pitchFamily="18" charset="0"/>
              </a:rPr>
              <a:t>The small states laid out this plan for gov’t</a:t>
            </a:r>
            <a:r>
              <a:rPr lang="en-US" sz="3600"/>
              <a:t> 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A 400</a:t>
            </a:r>
            <a:endParaRPr lang="en-US"/>
          </a:p>
        </p:txBody>
      </p:sp>
    </p:spTree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371600" y="2667000"/>
            <a:ext cx="6324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FFFF"/>
                </a:solidFill>
                <a:cs typeface="Times New Roman" pitchFamily="18" charset="0"/>
              </a:rPr>
              <a:t>His notebook is the only written record of the Convention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8205788" y="6397625"/>
            <a:ext cx="938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bg1"/>
                </a:solidFill>
              </a:rPr>
              <a:t>A 500</a:t>
            </a:r>
            <a:endParaRPr lang="en-US"/>
          </a:p>
        </p:txBody>
      </p:sp>
    </p:spTree>
  </p:cSld>
  <p:clrMapOvr>
    <a:masterClrMapping/>
  </p:clrMapOvr>
  <p:transition advClick="0"/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scene3d>
          <a:camera prst="legacyPerspectiveTopLeft"/>
          <a:lightRig rig="legacyNormal3" dir="r"/>
        </a:scene3d>
        <a:sp3d extrusionH="201600" prstMaterial="legacyMetal">
          <a:bevelT w="13500" h="13500" prst="angle"/>
          <a:bevelB w="13500" h="13500" prst="angle"/>
          <a:extrusionClr>
            <a:srgbClr val="FFFFFF"/>
          </a:extrusionClr>
        </a:sp3d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68686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scene3d>
          <a:camera prst="legacyPerspectiveTopLeft"/>
          <a:lightRig rig="legacyNormal3" dir="r"/>
        </a:scene3d>
        <a:sp3d extrusionH="201600" prstMaterial="legacyMetal">
          <a:bevelT w="13500" h="13500" prst="angle"/>
          <a:bevelB w="13500" h="13500" prst="angle"/>
          <a:extrusionClr>
            <a:srgbClr val="FFFFFF"/>
          </a:extrusionClr>
        </a:sp3d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68686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808080"/>
    </a:dk1>
    <a:lt1>
      <a:srgbClr val="FFFFFF"/>
    </a:lt1>
    <a:dk2>
      <a:srgbClr val="0033CC"/>
    </a:dk2>
    <a:lt2>
      <a:srgbClr val="000000"/>
    </a:lt2>
    <a:accent1>
      <a:srgbClr val="00CC99"/>
    </a:accent1>
    <a:accent2>
      <a:srgbClr val="3333CC"/>
    </a:accent2>
    <a:accent3>
      <a:srgbClr val="AAADE2"/>
    </a:accent3>
    <a:accent4>
      <a:srgbClr val="DADADA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808080"/>
    </a:dk1>
    <a:lt1>
      <a:srgbClr val="FFFFFF"/>
    </a:lt1>
    <a:dk2>
      <a:srgbClr val="0033CC"/>
    </a:dk2>
    <a:lt2>
      <a:srgbClr val="000000"/>
    </a:lt2>
    <a:accent1>
      <a:srgbClr val="00CC99"/>
    </a:accent1>
    <a:accent2>
      <a:srgbClr val="3333CC"/>
    </a:accent2>
    <a:accent3>
      <a:srgbClr val="AAADE2"/>
    </a:accent3>
    <a:accent4>
      <a:srgbClr val="DADADA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808080"/>
    </a:dk1>
    <a:lt1>
      <a:srgbClr val="FFFFFF"/>
    </a:lt1>
    <a:dk2>
      <a:srgbClr val="0033CC"/>
    </a:dk2>
    <a:lt2>
      <a:srgbClr val="000000"/>
    </a:lt2>
    <a:accent1>
      <a:srgbClr val="00CC99"/>
    </a:accent1>
    <a:accent2>
      <a:srgbClr val="3333CC"/>
    </a:accent2>
    <a:accent3>
      <a:srgbClr val="AAADE2"/>
    </a:accent3>
    <a:accent4>
      <a:srgbClr val="DADADA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FFFFFF"/>
    </a:hlink>
    <a:folHlink>
      <a:srgbClr val="0000C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776</TotalTime>
  <Words>434</Words>
  <Application>Microsoft Office PowerPoint</Application>
  <PresentationFormat>On-screen Show (4:3)</PresentationFormat>
  <Paragraphs>107</Paragraphs>
  <Slides>38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1" baseType="lpstr">
      <vt:lpstr>Times New Roman</vt:lpstr>
      <vt:lpstr>Arial Black</vt:lpstr>
      <vt:lpstr>Blank Presentation</vt:lpstr>
      <vt:lpstr>PowerPoint Presentation</vt:lpstr>
      <vt:lpstr>THIS </vt:lpstr>
      <vt:lpstr> With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Cary Harr</dc:creator>
  <cp:lastModifiedBy>Phillip McGinnis</cp:lastModifiedBy>
  <cp:revision>48</cp:revision>
  <dcterms:created xsi:type="dcterms:W3CDTF">1999-11-03T20:59:30Z</dcterms:created>
  <dcterms:modified xsi:type="dcterms:W3CDTF">2012-05-14T15:15:06Z</dcterms:modified>
</cp:coreProperties>
</file>